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9" r:id="rId2"/>
    <p:sldId id="261" r:id="rId3"/>
    <p:sldId id="262" r:id="rId4"/>
    <p:sldId id="265" r:id="rId5"/>
    <p:sldId id="266" r:id="rId6"/>
    <p:sldId id="267" r:id="rId7"/>
    <p:sldId id="268" r:id="rId8"/>
    <p:sldId id="269" r:id="rId9"/>
  </p:sldIdLst>
  <p:sldSz cx="9144000" cy="6858000" type="screen4x3"/>
  <p:notesSz cx="6797675" cy="9926638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3686056C-68FD-4A90-807C-4D9937DFC018}">
          <p14:sldIdLst>
            <p14:sldId id="259"/>
            <p14:sldId id="261"/>
            <p14:sldId id="262"/>
            <p14:sldId id="265"/>
            <p14:sldId id="266"/>
            <p14:sldId id="267"/>
            <p14:sldId id="268"/>
            <p14:sldId id="269"/>
          </p14:sldIdLst>
        </p14:section>
        <p14:section name="Sección sin título" id="{B0E9FF8D-9914-4E97-82A3-5A9D1B151A9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5615" userDrawn="1">
          <p15:clr>
            <a:srgbClr val="A4A3A4"/>
          </p15:clr>
        </p15:guide>
        <p15:guide id="4" pos="272" userDrawn="1">
          <p15:clr>
            <a:srgbClr val="A4A3A4"/>
          </p15:clr>
        </p15:guide>
        <p15:guide id="5" pos="5760" userDrawn="1">
          <p15:clr>
            <a:srgbClr val="A4A3A4"/>
          </p15:clr>
        </p15:guide>
        <p15:guide id="8" orient="horz" pos="3317" userDrawn="1">
          <p15:clr>
            <a:srgbClr val="A4A3A4"/>
          </p15:clr>
        </p15:guide>
        <p15:guide id="9" orient="horz" pos="36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1132"/>
    <a:srgbClr val="FF3333"/>
    <a:srgbClr val="009E47"/>
    <a:srgbClr val="F1BDDE"/>
    <a:srgbClr val="E0E890"/>
    <a:srgbClr val="BC9AA9"/>
    <a:srgbClr val="F8DEEF"/>
    <a:srgbClr val="FF99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1164" y="72"/>
      </p:cViewPr>
      <p:guideLst>
        <p:guide orient="horz" pos="709"/>
        <p:guide pos="5615"/>
        <p:guide pos="272"/>
        <p:guide pos="5760"/>
        <p:guide orient="horz" pos="3317"/>
        <p:guide orient="horz" pos="361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3494" tIns="46747" rIns="93494" bIns="46747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8056"/>
          </a:xfrm>
          <a:prstGeom prst="rect">
            <a:avLst/>
          </a:prstGeom>
        </p:spPr>
        <p:txBody>
          <a:bodyPr vert="horz" lIns="93494" tIns="46747" rIns="93494" bIns="46747" rtlCol="0"/>
          <a:lstStyle>
            <a:lvl1pPr algn="r">
              <a:defRPr sz="1200"/>
            </a:lvl1pPr>
          </a:lstStyle>
          <a:p>
            <a:fld id="{AA06E31F-A80E-4DC3-B28A-A2C58F75B76C}" type="datetimeFigureOut">
              <a:rPr lang="es-MX" smtClean="0"/>
              <a:t>05/09/2024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4" tIns="46747" rIns="93494" bIns="46747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3494" tIns="46747" rIns="93494" bIns="46747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8055"/>
          </a:xfrm>
          <a:prstGeom prst="rect">
            <a:avLst/>
          </a:prstGeom>
        </p:spPr>
        <p:txBody>
          <a:bodyPr vert="horz" lIns="93494" tIns="46747" rIns="93494" bIns="46747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60" cy="498055"/>
          </a:xfrm>
          <a:prstGeom prst="rect">
            <a:avLst/>
          </a:prstGeom>
        </p:spPr>
        <p:txBody>
          <a:bodyPr vert="horz" lIns="93494" tIns="46747" rIns="93494" bIns="46747" rtlCol="0" anchor="b"/>
          <a:lstStyle>
            <a:lvl1pPr algn="r">
              <a:defRPr sz="1200"/>
            </a:lvl1pPr>
          </a:lstStyle>
          <a:p>
            <a:fld id="{384BC3E5-9134-421A-9A9A-1CD8049149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3757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05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82599" y="457202"/>
            <a:ext cx="8297333" cy="1583266"/>
          </a:xfrm>
        </p:spPr>
        <p:txBody>
          <a:bodyPr anchor="b">
            <a:noAutofit/>
          </a:bodyPr>
          <a:lstStyle>
            <a:lvl1pPr algn="ctr">
              <a:defRPr sz="4400" b="1">
                <a:solidFill>
                  <a:srgbClr val="621132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13269" y="5486403"/>
            <a:ext cx="8466665" cy="42333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94733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1" y="1110186"/>
            <a:ext cx="78867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621132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1" y="2675468"/>
            <a:ext cx="7886700" cy="3501496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18572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03294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aecssh.com.mx/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/>
          <p:cNvSpPr txBox="1">
            <a:spLocks/>
          </p:cNvSpPr>
          <p:nvPr/>
        </p:nvSpPr>
        <p:spPr>
          <a:xfrm>
            <a:off x="493178" y="1230283"/>
            <a:ext cx="8196090" cy="15373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621132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ctr"/>
            <a:r>
              <a:rPr lang="es-ES" sz="2800" dirty="0" smtClean="0">
                <a:solidFill>
                  <a:schemeClr val="tx1"/>
                </a:solidFill>
              </a:rPr>
              <a:t>Ejemplos para el llenado de los archivos </a:t>
            </a:r>
            <a:r>
              <a:rPr lang="es-ES" sz="2800" dirty="0">
                <a:solidFill>
                  <a:schemeClr val="tx1"/>
                </a:solidFill>
              </a:rPr>
              <a:t>de </a:t>
            </a:r>
            <a:r>
              <a:rPr lang="es-ES" sz="2800" dirty="0" smtClean="0">
                <a:solidFill>
                  <a:schemeClr val="tx1"/>
                </a:solidFill>
              </a:rPr>
              <a:t>control</a:t>
            </a:r>
            <a:endParaRPr lang="es-MX" sz="2000" dirty="0"/>
          </a:p>
        </p:txBody>
      </p:sp>
      <p:sp>
        <p:nvSpPr>
          <p:cNvPr id="3" name="Rectángulo 2"/>
          <p:cNvSpPr/>
          <p:nvPr/>
        </p:nvSpPr>
        <p:spPr>
          <a:xfrm>
            <a:off x="431800" y="2582963"/>
            <a:ext cx="84820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Al ingresar al Sistema de Alerta de Estatus de Comprobación (</a:t>
            </a:r>
            <a:r>
              <a:rPr lang="es-ES" dirty="0" smtClean="0">
                <a:hlinkClick r:id="rId2"/>
              </a:rPr>
              <a:t>https</a:t>
            </a:r>
            <a:r>
              <a:rPr lang="es-ES" dirty="0">
                <a:hlinkClick r:id="rId2"/>
              </a:rPr>
              <a:t>://saecssh.com.mx</a:t>
            </a:r>
            <a:r>
              <a:rPr lang="es-ES" dirty="0" smtClean="0">
                <a:hlinkClick r:id="rId2"/>
              </a:rPr>
              <a:t>/</a:t>
            </a:r>
            <a:r>
              <a:rPr lang="es-ES" dirty="0" smtClean="0"/>
              <a:t>)</a:t>
            </a:r>
          </a:p>
          <a:p>
            <a:pPr algn="ctr"/>
            <a:r>
              <a:rPr lang="es-ES" dirty="0" smtClean="0"/>
              <a:t>Encontrarán el apartado de Archivos de Control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t="21679" r="83382" b="40923"/>
          <a:stretch/>
        </p:blipFill>
        <p:spPr>
          <a:xfrm>
            <a:off x="3591718" y="3331255"/>
            <a:ext cx="2162175" cy="2735717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3280229" y="4699113"/>
            <a:ext cx="2473664" cy="438944"/>
          </a:xfrm>
          <a:prstGeom prst="ellipse">
            <a:avLst/>
          </a:prstGeom>
          <a:noFill/>
          <a:ln w="38100">
            <a:solidFill>
              <a:srgbClr val="6211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055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7203" t="25348" r="29586" b="29811"/>
          <a:stretch/>
        </p:blipFill>
        <p:spPr>
          <a:xfrm>
            <a:off x="512421" y="1873740"/>
            <a:ext cx="8056777" cy="3817257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512421" y="1205237"/>
            <a:ext cx="84820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Encontrarán el archivo con la información acumulada</a:t>
            </a:r>
            <a:endParaRPr lang="es-MX" dirty="0"/>
          </a:p>
        </p:txBody>
      </p:sp>
      <p:sp>
        <p:nvSpPr>
          <p:cNvPr id="7" name="Elipse 6"/>
          <p:cNvSpPr/>
          <p:nvPr/>
        </p:nvSpPr>
        <p:spPr>
          <a:xfrm>
            <a:off x="2294277" y="4171781"/>
            <a:ext cx="2045494" cy="438944"/>
          </a:xfrm>
          <a:prstGeom prst="ellipse">
            <a:avLst/>
          </a:prstGeom>
          <a:noFill/>
          <a:ln w="38100">
            <a:solidFill>
              <a:srgbClr val="6211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8"/>
          <p:cNvSpPr/>
          <p:nvPr/>
        </p:nvSpPr>
        <p:spPr>
          <a:xfrm>
            <a:off x="0" y="5364718"/>
            <a:ext cx="84820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Descargará el archivo correspondiente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616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512421" y="1205237"/>
            <a:ext cx="84820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El archivo contiene la siguiente estructura</a:t>
            </a:r>
            <a:endParaRPr lang="es-MX" dirty="0"/>
          </a:p>
        </p:txBody>
      </p:sp>
      <p:sp>
        <p:nvSpPr>
          <p:cNvPr id="9" name="Rectángulo 8"/>
          <p:cNvSpPr/>
          <p:nvPr/>
        </p:nvSpPr>
        <p:spPr>
          <a:xfrm>
            <a:off x="0" y="5364718"/>
            <a:ext cx="84820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Descargará el archivo correspondiente</a:t>
            </a:r>
            <a:endParaRPr lang="es-MX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071" y="1943934"/>
            <a:ext cx="8482013" cy="125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3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Supuesto 1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Si el dato de quien factura corresponde a un proveedor, favor de capturar los datos bancarios en las columnas azules (a partir de la columna F) y no anotar ninguna observación.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83382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Supuesto 2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Si el dato de quien factura se paga derivado de una </a:t>
            </a:r>
            <a:r>
              <a:rPr lang="es-MX" b="1" dirty="0" smtClean="0"/>
              <a:t>comisión</a:t>
            </a:r>
            <a:r>
              <a:rPr lang="es-MX" dirty="0" smtClean="0"/>
              <a:t>, favor de capturar los datos en las columnas verdes (a partir de la columna J) y anotar la observación de “reembolso”.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2965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Supuesto 3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Si se trata del caso de un recibo simple , favor de llenar las columnas en verde (a partir de la columna J) y no anotar ninguna observación.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16296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Supuesto 4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Si se trata de un proveedor </a:t>
            </a:r>
            <a:r>
              <a:rPr lang="es-MX" b="1" dirty="0" smtClean="0"/>
              <a:t>al cual por necesidades del servicio le paguen en efectivo a través del personal de su unidad</a:t>
            </a:r>
            <a:r>
              <a:rPr lang="es-MX" dirty="0" smtClean="0"/>
              <a:t>, favor de no llenar datos bancarios y anotar la observación de “por definir”.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54208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Para subir su información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1" y="2330725"/>
            <a:ext cx="8116104" cy="3846239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5561812" y="4206744"/>
            <a:ext cx="2045494" cy="438944"/>
          </a:xfrm>
          <a:prstGeom prst="ellipse">
            <a:avLst/>
          </a:prstGeom>
          <a:noFill/>
          <a:ln w="38100">
            <a:solidFill>
              <a:srgbClr val="6211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CuadroTexto 5"/>
          <p:cNvSpPr txBox="1"/>
          <p:nvPr/>
        </p:nvSpPr>
        <p:spPr>
          <a:xfrm>
            <a:off x="2910627" y="4885407"/>
            <a:ext cx="45333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Posicionarse en detalle y posteriormente seleccionar cargar archivo seleccionar el archivo que trabajaron y darle actualizar.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434764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9649</TotalTime>
  <Words>224</Words>
  <Application>Microsoft Office PowerPoint</Application>
  <PresentationFormat>Presentación en pantalla (4:3)</PresentationFormat>
  <Paragraphs>17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Montserrat</vt:lpstr>
      <vt:lpstr>Tema de Office</vt:lpstr>
      <vt:lpstr>Presentación de PowerPoint</vt:lpstr>
      <vt:lpstr>Presentación de PowerPoint</vt:lpstr>
      <vt:lpstr>Presentación de PowerPoint</vt:lpstr>
      <vt:lpstr>Supuesto 1</vt:lpstr>
      <vt:lpstr>Supuesto 2</vt:lpstr>
      <vt:lpstr>Supuesto 3</vt:lpstr>
      <vt:lpstr>Supuesto 4</vt:lpstr>
      <vt:lpstr>Para subir su información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Cuenta Microsoft</cp:lastModifiedBy>
  <cp:revision>413</cp:revision>
  <cp:lastPrinted>2023-08-10T22:49:53Z</cp:lastPrinted>
  <dcterms:created xsi:type="dcterms:W3CDTF">2022-09-13T17:24:07Z</dcterms:created>
  <dcterms:modified xsi:type="dcterms:W3CDTF">2024-09-05T21:27:15Z</dcterms:modified>
</cp:coreProperties>
</file>