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73" r:id="rId2"/>
    <p:sldId id="297" r:id="rId3"/>
    <p:sldId id="296" r:id="rId4"/>
    <p:sldId id="299" r:id="rId5"/>
    <p:sldId id="312" r:id="rId6"/>
    <p:sldId id="311" r:id="rId7"/>
    <p:sldId id="287" r:id="rId8"/>
    <p:sldId id="288" r:id="rId9"/>
    <p:sldId id="285" r:id="rId10"/>
    <p:sldId id="300" r:id="rId11"/>
    <p:sldId id="292" r:id="rId12"/>
    <p:sldId id="272" r:id="rId13"/>
    <p:sldId id="294" r:id="rId14"/>
    <p:sldId id="302" r:id="rId15"/>
    <p:sldId id="313" r:id="rId16"/>
    <p:sldId id="303" r:id="rId17"/>
    <p:sldId id="304" r:id="rId18"/>
    <p:sldId id="305" r:id="rId19"/>
    <p:sldId id="306" r:id="rId20"/>
    <p:sldId id="307" r:id="rId21"/>
    <p:sldId id="308" r:id="rId22"/>
    <p:sldId id="309" r:id="rId23"/>
    <p:sldId id="310" r:id="rId24"/>
    <p:sldId id="295" r:id="rId25"/>
    <p:sldId id="301" r:id="rId26"/>
  </p:sldIdLst>
  <p:sldSz cx="9144000" cy="6858000" type="screen4x3"/>
  <p:notesSz cx="6797675" cy="9926638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09" userDrawn="1">
          <p15:clr>
            <a:srgbClr val="A4A3A4"/>
          </p15:clr>
        </p15:guide>
        <p15:guide id="2" pos="5615" userDrawn="1">
          <p15:clr>
            <a:srgbClr val="A4A3A4"/>
          </p15:clr>
        </p15:guide>
        <p15:guide id="4" pos="272" userDrawn="1">
          <p15:clr>
            <a:srgbClr val="A4A3A4"/>
          </p15:clr>
        </p15:guide>
        <p15:guide id="5" pos="5760" userDrawn="1">
          <p15:clr>
            <a:srgbClr val="A4A3A4"/>
          </p15:clr>
        </p15:guide>
        <p15:guide id="8" orient="horz" pos="3317" userDrawn="1">
          <p15:clr>
            <a:srgbClr val="A4A3A4"/>
          </p15:clr>
        </p15:guide>
        <p15:guide id="9" orient="horz" pos="361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0000"/>
    <a:srgbClr val="621132"/>
    <a:srgbClr val="27CCED"/>
    <a:srgbClr val="A5E92B"/>
    <a:srgbClr val="FFCC00"/>
    <a:srgbClr val="009900"/>
    <a:srgbClr val="009E47"/>
    <a:srgbClr val="FF3333"/>
    <a:srgbClr val="F1BDDE"/>
    <a:srgbClr val="E0E8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Estilo claro 1 - Acento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09" autoAdjust="0"/>
    <p:restoredTop sz="94660"/>
  </p:normalViewPr>
  <p:slideViewPr>
    <p:cSldViewPr snapToGrid="0" showGuides="1">
      <p:cViewPr varScale="1">
        <p:scale>
          <a:sx n="70" d="100"/>
          <a:sy n="70" d="100"/>
        </p:scale>
        <p:origin x="1488" y="72"/>
      </p:cViewPr>
      <p:guideLst>
        <p:guide orient="horz" pos="709"/>
        <p:guide pos="5615"/>
        <p:guide pos="272"/>
        <p:guide pos="5760"/>
        <p:guide orient="horz" pos="3317"/>
        <p:guide orient="horz" pos="361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97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8056"/>
          </a:xfrm>
          <a:prstGeom prst="rect">
            <a:avLst/>
          </a:prstGeom>
        </p:spPr>
        <p:txBody>
          <a:bodyPr vert="horz" lIns="93494" tIns="46747" rIns="93494" bIns="46747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60" cy="498056"/>
          </a:xfrm>
          <a:prstGeom prst="rect">
            <a:avLst/>
          </a:prstGeom>
        </p:spPr>
        <p:txBody>
          <a:bodyPr vert="horz" lIns="93494" tIns="46747" rIns="93494" bIns="46747" rtlCol="0"/>
          <a:lstStyle>
            <a:lvl1pPr algn="r">
              <a:defRPr sz="1200"/>
            </a:lvl1pPr>
          </a:lstStyle>
          <a:p>
            <a:fld id="{AA06E31F-A80E-4DC3-B28A-A2C58F75B76C}" type="datetimeFigureOut">
              <a:rPr lang="es-MX" smtClean="0"/>
              <a:t>29/01/2024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494" tIns="46747" rIns="93494" bIns="46747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</p:spPr>
        <p:txBody>
          <a:bodyPr vert="horz" lIns="93494" tIns="46747" rIns="93494" bIns="46747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60" cy="498055"/>
          </a:xfrm>
          <a:prstGeom prst="rect">
            <a:avLst/>
          </a:prstGeom>
        </p:spPr>
        <p:txBody>
          <a:bodyPr vert="horz" lIns="93494" tIns="46747" rIns="93494" bIns="46747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60" cy="498055"/>
          </a:xfrm>
          <a:prstGeom prst="rect">
            <a:avLst/>
          </a:prstGeom>
        </p:spPr>
        <p:txBody>
          <a:bodyPr vert="horz" lIns="93494" tIns="46747" rIns="93494" bIns="46747" rtlCol="0" anchor="b"/>
          <a:lstStyle>
            <a:lvl1pPr algn="r">
              <a:defRPr sz="1200"/>
            </a:lvl1pPr>
          </a:lstStyle>
          <a:p>
            <a:fld id="{384BC3E5-9134-421A-9A9A-1CD80491490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3757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4BC3E5-9134-421A-9A9A-1CD80491490E}" type="slidenum">
              <a:rPr lang="es-MX" smtClean="0"/>
              <a:t>7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29803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4BC3E5-9134-421A-9A9A-1CD80491490E}" type="slidenum">
              <a:rPr lang="es-MX" smtClean="0"/>
              <a:t>9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090075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005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82599" y="457202"/>
            <a:ext cx="8297333" cy="1583266"/>
          </a:xfrm>
        </p:spPr>
        <p:txBody>
          <a:bodyPr anchor="b">
            <a:noAutofit/>
          </a:bodyPr>
          <a:lstStyle>
            <a:lvl1pPr algn="ctr">
              <a:defRPr sz="4400" b="1">
                <a:solidFill>
                  <a:srgbClr val="621132"/>
                </a:solidFill>
                <a:latin typeface="Montserrat" panose="00000500000000000000" pitchFamily="50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13269" y="5486403"/>
            <a:ext cx="8466665" cy="423334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2">
                    <a:lumMod val="25000"/>
                  </a:schemeClr>
                </a:solidFill>
                <a:latin typeface="Montserrat" panose="00000500000000000000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Haga clic para modificar el estilo de subtítulo del patrón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194733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1" y="1110186"/>
            <a:ext cx="7886700" cy="1325563"/>
          </a:xfrm>
        </p:spPr>
        <p:txBody>
          <a:bodyPr>
            <a:normAutofit/>
          </a:bodyPr>
          <a:lstStyle>
            <a:lvl1pPr>
              <a:defRPr sz="3600" b="1">
                <a:solidFill>
                  <a:srgbClr val="621132"/>
                </a:solidFill>
                <a:latin typeface="Montserrat" panose="00000500000000000000" pitchFamily="50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28651" y="2675468"/>
            <a:ext cx="7886700" cy="3501496"/>
          </a:xfrm>
        </p:spPr>
        <p:txBody>
          <a:bodyPr/>
          <a:lstStyle>
            <a:lvl1pPr>
              <a:defRPr>
                <a:solidFill>
                  <a:schemeClr val="bg2">
                    <a:lumMod val="25000"/>
                  </a:schemeClr>
                </a:solidFill>
                <a:latin typeface="Montserrat" panose="00000500000000000000" pitchFamily="50" charset="0"/>
              </a:defRPr>
            </a:lvl1pPr>
            <a:lvl2pPr>
              <a:defRPr>
                <a:solidFill>
                  <a:schemeClr val="bg2">
                    <a:lumMod val="25000"/>
                  </a:schemeClr>
                </a:solidFill>
                <a:latin typeface="Montserrat" panose="00000500000000000000" pitchFamily="50" charset="0"/>
              </a:defRPr>
            </a:lvl2pPr>
            <a:lvl3pPr>
              <a:defRPr>
                <a:solidFill>
                  <a:schemeClr val="bg2">
                    <a:lumMod val="25000"/>
                  </a:schemeClr>
                </a:solidFill>
                <a:latin typeface="Montserrat" panose="00000500000000000000" pitchFamily="50" charset="0"/>
              </a:defRPr>
            </a:lvl3pPr>
            <a:lvl4pPr>
              <a:defRPr>
                <a:solidFill>
                  <a:schemeClr val="bg2">
                    <a:lumMod val="25000"/>
                  </a:schemeClr>
                </a:solidFill>
                <a:latin typeface="Montserrat" panose="00000500000000000000" pitchFamily="50" charset="0"/>
              </a:defRPr>
            </a:lvl4pPr>
            <a:lvl5pPr>
              <a:defRPr>
                <a:solidFill>
                  <a:schemeClr val="bg2">
                    <a:lumMod val="25000"/>
                  </a:schemeClr>
                </a:solidFill>
                <a:latin typeface="Montserrat" panose="00000500000000000000" pitchFamily="50" charset="0"/>
              </a:defRPr>
            </a:lvl5pPr>
          </a:lstStyle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18572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Title Slide">
  <p:cSld name="11_Title Slide">
    <p:bg>
      <p:bgPr>
        <a:solidFill>
          <a:schemeClr val="lt1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"/>
          <p:cNvSpPr/>
          <p:nvPr/>
        </p:nvSpPr>
        <p:spPr>
          <a:xfrm>
            <a:off x="0" y="4022556"/>
            <a:ext cx="3097059" cy="2835205"/>
          </a:xfrm>
          <a:prstGeom prst="rect">
            <a:avLst/>
          </a:prstGeom>
          <a:solidFill>
            <a:srgbClr val="DDC9A3"/>
          </a:solidFill>
          <a:ln>
            <a:noFill/>
          </a:ln>
        </p:spPr>
        <p:txBody>
          <a:bodyPr spcFirstLastPara="1" wrap="square" lIns="70098" tIns="35035" rIns="70098" bIns="3503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5"/>
          <p:cNvSpPr/>
          <p:nvPr/>
        </p:nvSpPr>
        <p:spPr>
          <a:xfrm>
            <a:off x="3097201" y="4022558"/>
            <a:ext cx="2949530" cy="2835205"/>
          </a:xfrm>
          <a:prstGeom prst="rect">
            <a:avLst/>
          </a:prstGeom>
          <a:solidFill>
            <a:srgbClr val="BC955C"/>
          </a:solidFill>
          <a:ln>
            <a:noFill/>
          </a:ln>
        </p:spPr>
        <p:txBody>
          <a:bodyPr spcFirstLastPara="1" wrap="square" lIns="70098" tIns="35035" rIns="70098" bIns="3503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5"/>
          <p:cNvSpPr/>
          <p:nvPr/>
        </p:nvSpPr>
        <p:spPr>
          <a:xfrm>
            <a:off x="6046799" y="4022558"/>
            <a:ext cx="3097059" cy="2835205"/>
          </a:xfrm>
          <a:prstGeom prst="rect">
            <a:avLst/>
          </a:prstGeom>
          <a:solidFill>
            <a:srgbClr val="691C32"/>
          </a:solidFill>
          <a:ln>
            <a:noFill/>
          </a:ln>
        </p:spPr>
        <p:txBody>
          <a:bodyPr spcFirstLastPara="1" wrap="square" lIns="70098" tIns="35035" rIns="70098" bIns="3503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98455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685"/>
            <a:ext cx="9143999" cy="6856315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10"/>
          <p:cNvSpPr txBox="1">
            <a:spLocks noGrp="1"/>
          </p:cNvSpPr>
          <p:nvPr>
            <p:ph type="sldNum" idx="12"/>
          </p:nvPr>
        </p:nvSpPr>
        <p:spPr>
          <a:xfrm>
            <a:off x="8556783" y="6333134"/>
            <a:ext cx="548647" cy="525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45" tIns="91145" rIns="91145" bIns="91145" anchor="t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3CF48697-1850-4A40-942A-8D27222A513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05562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28651" y="365127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203294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  <p:sldLayoutId id="2147483650" r:id="rId3"/>
    <p:sldLayoutId id="2147483656" r:id="rId4"/>
    <p:sldLayoutId id="214748365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82601" y="814388"/>
            <a:ext cx="8297333" cy="883180"/>
          </a:xfrm>
        </p:spPr>
        <p:txBody>
          <a:bodyPr/>
          <a:lstStyle/>
          <a:p>
            <a:r>
              <a:rPr lang="es-ES" dirty="0"/>
              <a:t>DIRECCIÓN DE FINANZAS</a:t>
            </a:r>
            <a:endParaRPr lang="es-MX" dirty="0"/>
          </a:p>
        </p:txBody>
      </p:sp>
      <p:sp>
        <p:nvSpPr>
          <p:cNvPr id="3" name="Título 1">
            <a:extLst>
              <a:ext uri="{FF2B5EF4-FFF2-40B4-BE49-F238E27FC236}">
                <a16:creationId xmlns="" xmlns:a16="http://schemas.microsoft.com/office/drawing/2014/main" id="{8BBFBEB2-5319-4160-9A54-EDE4B31C1671}"/>
              </a:ext>
            </a:extLst>
          </p:cNvPr>
          <p:cNvSpPr txBox="1">
            <a:spLocks/>
          </p:cNvSpPr>
          <p:nvPr/>
        </p:nvSpPr>
        <p:spPr>
          <a:xfrm>
            <a:off x="687917" y="5453588"/>
            <a:ext cx="7886700" cy="77320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621132"/>
                </a:solidFill>
                <a:latin typeface="Montserrat" panose="00000500000000000000" pitchFamily="50" charset="0"/>
                <a:ea typeface="+mj-ea"/>
                <a:cs typeface="+mj-cs"/>
              </a:defRPr>
            </a:lvl1pPr>
          </a:lstStyle>
          <a:p>
            <a:r>
              <a:rPr lang="es-ES" dirty="0"/>
              <a:t>Ejercicio y comprobación de los recursos 2024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51307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2">
            <a:extLst>
              <a:ext uri="{FF2B5EF4-FFF2-40B4-BE49-F238E27FC236}">
                <a16:creationId xmlns="" xmlns:a16="http://schemas.microsoft.com/office/drawing/2014/main" id="{3D6A261F-6A08-41F5-9FBF-9D02E1EE99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450" y="2697737"/>
            <a:ext cx="7886700" cy="153558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MX" sz="3100" dirty="0">
                <a:latin typeface="Montserrat" panose="00000500000000000000" pitchFamily="2" charset="0"/>
              </a:rPr>
              <a:t>1. L</a:t>
            </a:r>
            <a:r>
              <a:rPr lang="es-MX" dirty="0"/>
              <a:t>as unidades deberán realizar su adecuación presupuestal previo a la  generación de su cuenta por pagar</a:t>
            </a:r>
          </a:p>
          <a:p>
            <a:pPr marL="0" lvl="0" indent="0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4527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contenido 2">
            <a:extLst>
              <a:ext uri="{FF2B5EF4-FFF2-40B4-BE49-F238E27FC236}">
                <a16:creationId xmlns="" xmlns:a16="http://schemas.microsoft.com/office/drawing/2014/main" id="{6ED70506-047F-4E8C-89E8-D76C77BD62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818" y="913130"/>
            <a:ext cx="7886700" cy="153558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MX" sz="3100" dirty="0">
                <a:latin typeface="Montserrat" panose="00000500000000000000" pitchFamily="2" charset="0"/>
              </a:rPr>
              <a:t>2. L</a:t>
            </a:r>
            <a:r>
              <a:rPr lang="es-MX" dirty="0"/>
              <a:t>os importes solicitados por partida deberán ser exactos con el gasto ejercido conforme a sus facturas.</a:t>
            </a:r>
          </a:p>
          <a:p>
            <a:pPr marL="0" indent="0" algn="just">
              <a:buNone/>
            </a:pPr>
            <a:endParaRPr lang="es-MX" dirty="0"/>
          </a:p>
          <a:p>
            <a:pPr marL="0" lvl="0" indent="0">
              <a:buNone/>
            </a:pPr>
            <a:endParaRPr lang="es-MX" dirty="0"/>
          </a:p>
        </p:txBody>
      </p:sp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6F7AEE83-28BF-4B14-8E94-5163253FA19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08" t="7994" r="16984" b="3385"/>
          <a:stretch/>
        </p:blipFill>
        <p:spPr>
          <a:xfrm>
            <a:off x="811892" y="2461101"/>
            <a:ext cx="7520215" cy="3638910"/>
          </a:xfrm>
          <a:prstGeom prst="rect">
            <a:avLst/>
          </a:prstGeom>
        </p:spPr>
      </p:pic>
      <p:sp>
        <p:nvSpPr>
          <p:cNvPr id="14" name="Flecha: hacia abajo 13">
            <a:extLst>
              <a:ext uri="{FF2B5EF4-FFF2-40B4-BE49-F238E27FC236}">
                <a16:creationId xmlns="" xmlns:a16="http://schemas.microsoft.com/office/drawing/2014/main" id="{8A3E7D44-DC71-4D6D-AF8D-AFF951997541}"/>
              </a:ext>
            </a:extLst>
          </p:cNvPr>
          <p:cNvSpPr/>
          <p:nvPr/>
        </p:nvSpPr>
        <p:spPr>
          <a:xfrm>
            <a:off x="7292392" y="2552261"/>
            <a:ext cx="848213" cy="876739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42365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2">
            <a:extLst>
              <a:ext uri="{FF2B5EF4-FFF2-40B4-BE49-F238E27FC236}">
                <a16:creationId xmlns="" xmlns:a16="http://schemas.microsoft.com/office/drawing/2014/main" id="{3D6A261F-6A08-41F5-9FBF-9D02E1EE99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59009"/>
            <a:ext cx="7886700" cy="3484700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es-ES" sz="3100" dirty="0">
                <a:latin typeface="Montserrat" panose="00000500000000000000" pitchFamily="2" charset="0"/>
              </a:rPr>
              <a:t>3. Una vez realizada la solicitud en sistema, se deberá enviar el Oficio de autorización emitido por la DPPE al Departamento de Control Presupuestal.</a:t>
            </a:r>
            <a:endParaRPr lang="es-MX" sz="3100" dirty="0">
              <a:latin typeface="Montserrat" panose="00000500000000000000" pitchFamily="2" charset="0"/>
            </a:endParaRPr>
          </a:p>
          <a:p>
            <a:pPr marL="0" indent="0" algn="just">
              <a:buNone/>
            </a:pPr>
            <a:endParaRPr lang="es-MX" sz="3100" dirty="0">
              <a:latin typeface="Montserrat" panose="00000500000000000000" pitchFamily="2" charset="0"/>
            </a:endParaRPr>
          </a:p>
          <a:p>
            <a:pPr marL="0" indent="0" algn="just">
              <a:buNone/>
            </a:pPr>
            <a:r>
              <a:rPr lang="es-MX" sz="3100" dirty="0">
                <a:latin typeface="Montserrat" panose="00000500000000000000" pitchFamily="2" charset="0"/>
              </a:rPr>
              <a:t>4. El importe de las facturas deberá ser coincidente con el archivo layout, previamente cargado en el SAEC, con el Oficio de solicitud correspondiente. </a:t>
            </a:r>
            <a:endParaRPr lang="es-MX" dirty="0"/>
          </a:p>
          <a:p>
            <a:pPr marL="0" lvl="0" indent="0">
              <a:buNone/>
            </a:pPr>
            <a:endParaRPr lang="es-MX" dirty="0"/>
          </a:p>
        </p:txBody>
      </p:sp>
      <p:sp>
        <p:nvSpPr>
          <p:cNvPr id="2" name="Rectángulo 1">
            <a:extLst>
              <a:ext uri="{FF2B5EF4-FFF2-40B4-BE49-F238E27FC236}">
                <a16:creationId xmlns="" xmlns:a16="http://schemas.microsoft.com/office/drawing/2014/main" id="{8466C842-C106-4477-A312-08C9B142AA93}"/>
              </a:ext>
            </a:extLst>
          </p:cNvPr>
          <p:cNvSpPr/>
          <p:nvPr/>
        </p:nvSpPr>
        <p:spPr>
          <a:xfrm>
            <a:off x="1996489" y="5259487"/>
            <a:ext cx="515102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3000" dirty="0"/>
              <a:t>https://saecssh.com.mx/inicio</a:t>
            </a:r>
          </a:p>
        </p:txBody>
      </p:sp>
    </p:spTree>
    <p:extLst>
      <p:ext uri="{BB962C8B-B14F-4D97-AF65-F5344CB8AC3E}">
        <p14:creationId xmlns:p14="http://schemas.microsoft.com/office/powerpoint/2010/main" val="3180189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172" y="1301255"/>
            <a:ext cx="8052179" cy="4681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89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955" y="1023582"/>
            <a:ext cx="8420669" cy="5153382"/>
          </a:xfrm>
        </p:spPr>
      </p:pic>
    </p:spTree>
    <p:extLst>
      <p:ext uri="{BB962C8B-B14F-4D97-AF65-F5344CB8AC3E}">
        <p14:creationId xmlns:p14="http://schemas.microsoft.com/office/powerpoint/2010/main" val="393569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51520" y="260648"/>
            <a:ext cx="8568952" cy="6336703"/>
          </a:xfrm>
        </p:spPr>
        <p:txBody>
          <a:bodyPr/>
          <a:lstStyle/>
          <a:p>
            <a:endParaRPr lang="es-MX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9316835"/>
              </p:ext>
            </p:extLst>
          </p:nvPr>
        </p:nvGraphicFramePr>
        <p:xfrm>
          <a:off x="408163" y="1289552"/>
          <a:ext cx="8412309" cy="45301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201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6993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7446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0131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7238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1484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00563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660967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687674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1008142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</a:tblGrid>
              <a:tr h="19636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>
                          <a:effectLst/>
                        </a:rPr>
                        <a:t> </a:t>
                      </a:r>
                      <a:endParaRPr lang="es-MX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 rowSpan="5" gridSpan="3">
                  <a:txBody>
                    <a:bodyPr/>
                    <a:lstStyle/>
                    <a:p>
                      <a:pPr algn="l" fontAlgn="b"/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/>
                </a:tc>
                <a:tc rowSpan="5"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rowSpan="5"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38740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u="none" strike="noStrike">
                          <a:effectLst/>
                        </a:rPr>
                        <a:t>Unidad Administrativa:</a:t>
                      </a:r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MX" sz="800" u="none" strike="noStrike" dirty="0">
                          <a:effectLst/>
                        </a:rPr>
                        <a:t> 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636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u="none" strike="noStrike">
                          <a:effectLst/>
                        </a:rPr>
                        <a:t>Mes Radicación:</a:t>
                      </a:r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MX" sz="800" u="none" strike="noStrike" dirty="0">
                          <a:effectLst/>
                        </a:rPr>
                        <a:t> 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9636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u="none" strike="noStrike">
                          <a:effectLst/>
                        </a:rPr>
                        <a:t>Tipo Radicación:</a:t>
                      </a:r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MX" sz="800" u="none" strike="noStrike" dirty="0">
                          <a:effectLst/>
                        </a:rPr>
                        <a:t> 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9636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700" u="none" strike="noStrike">
                          <a:effectLst/>
                        </a:rPr>
                        <a:t> </a:t>
                      </a:r>
                      <a:endParaRPr lang="es-MX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800" u="none" strike="noStrike">
                          <a:effectLst/>
                        </a:rPr>
                        <a:t>Fecha :</a:t>
                      </a:r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MX" sz="700" u="none" strike="noStrike">
                          <a:effectLst/>
                        </a:rPr>
                        <a:t> </a:t>
                      </a:r>
                      <a:endParaRPr lang="es-MX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96365"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MX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s-MX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MX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MX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t"/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66371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 dirty="0">
                          <a:effectLst/>
                        </a:rPr>
                        <a:t>NUM.</a:t>
                      </a:r>
                      <a:br>
                        <a:rPr lang="es-MX" sz="1000" u="none" strike="noStrike" dirty="0">
                          <a:effectLst/>
                        </a:rPr>
                      </a:br>
                      <a:r>
                        <a:rPr lang="es-MX" sz="1000" u="none" strike="noStrike" dirty="0">
                          <a:effectLst/>
                        </a:rPr>
                        <a:t>CONSECUTIVO</a:t>
                      </a:r>
                      <a:endParaRPr lang="es-MX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 dirty="0">
                          <a:effectLst/>
                        </a:rPr>
                        <a:t> NOMBRE</a:t>
                      </a:r>
                      <a:br>
                        <a:rPr lang="es-MX" sz="1000" u="none" strike="noStrike" dirty="0">
                          <a:effectLst/>
                        </a:rPr>
                      </a:br>
                      <a:r>
                        <a:rPr lang="es-MX" sz="1000" u="none" strike="noStrike" dirty="0">
                          <a:effectLst/>
                        </a:rPr>
                        <a:t>PROVEEDOR</a:t>
                      </a:r>
                      <a:endParaRPr lang="es-MX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 dirty="0">
                          <a:effectLst/>
                        </a:rPr>
                        <a:t>NUM.</a:t>
                      </a:r>
                      <a:br>
                        <a:rPr lang="es-MX" sz="1000" u="none" strike="noStrike" dirty="0">
                          <a:effectLst/>
                        </a:rPr>
                      </a:br>
                      <a:r>
                        <a:rPr lang="es-MX" sz="1000" u="none" strike="noStrike" dirty="0">
                          <a:effectLst/>
                        </a:rPr>
                        <a:t>CUENTA</a:t>
                      </a:r>
                      <a:endParaRPr lang="es-MX" sz="10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CLAVE INTERBANCARIA</a:t>
                      </a:r>
                      <a:endParaRPr lang="es-MX" sz="10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IMPORTE TRANSFERENCIA</a:t>
                      </a:r>
                      <a:endParaRPr lang="es-MX" sz="10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INSTITUCIÓN </a:t>
                      </a:r>
                      <a:br>
                        <a:rPr lang="es-MX" sz="1000" u="none" strike="noStrike">
                          <a:effectLst/>
                        </a:rPr>
                      </a:br>
                      <a:r>
                        <a:rPr lang="es-MX" sz="1000" u="none" strike="noStrike">
                          <a:effectLst/>
                        </a:rPr>
                        <a:t>BANCARIA</a:t>
                      </a:r>
                      <a:endParaRPr lang="es-MX" sz="10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TIPO</a:t>
                      </a:r>
                      <a:br>
                        <a:rPr lang="es-MX" sz="1000" u="none" strike="noStrike">
                          <a:effectLst/>
                        </a:rPr>
                      </a:br>
                      <a:r>
                        <a:rPr lang="es-MX" sz="1000" u="none" strike="noStrike">
                          <a:effectLst/>
                        </a:rPr>
                        <a:t>PERSONA</a:t>
                      </a:r>
                      <a:endParaRPr lang="es-MX" sz="10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RAZON SOCIAL</a:t>
                      </a:r>
                      <a:endParaRPr lang="es-MX" sz="10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RFC</a:t>
                      </a:r>
                      <a:endParaRPr lang="es-MX" sz="10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CONCEPTO DE PAGO</a:t>
                      </a:r>
                      <a:endParaRPr lang="es-MX" sz="10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35459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1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u="none" strike="noStrike" dirty="0">
                          <a:effectLst/>
                        </a:rPr>
                        <a:t>FCR SA DE CV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 dirty="0">
                          <a:effectLst/>
                        </a:rPr>
                        <a:t>0117345607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 dirty="0">
                          <a:effectLst/>
                        </a:rPr>
                        <a:t>012650001173456070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 $                     25,000.00 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BBVA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M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u="none" strike="noStrike">
                          <a:effectLst/>
                        </a:rPr>
                        <a:t>FRC SA DE CV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FRC190209J1A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CXP 1000123 GTO OPERACION ENERO 2024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0091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2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u="none" strike="noStrike">
                          <a:effectLst/>
                        </a:rPr>
                        <a:t>AWALAB DE MEXICO SA DE CV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 dirty="0">
                          <a:effectLst/>
                        </a:rPr>
                        <a:t>0111555111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 dirty="0">
                          <a:effectLst/>
                        </a:rPr>
                        <a:t>012180001115551115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 dirty="0">
                          <a:effectLst/>
                        </a:rPr>
                        <a:t> $                     36,500.00 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BBVA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M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u="none" strike="noStrike">
                          <a:effectLst/>
                        </a:rPr>
                        <a:t>AWALAB DE MEXICO SA DE CV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AME180118SQ3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CXP 1000123 GTO OPERACION ENERO 2024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0091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3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u="none" strike="noStrike">
                          <a:effectLst/>
                        </a:rPr>
                        <a:t>DIVISION 91 SC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0120793612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 dirty="0">
                          <a:effectLst/>
                        </a:rPr>
                        <a:t>012290001207936127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 dirty="0">
                          <a:effectLst/>
                        </a:rPr>
                        <a:t> $                     12,500.00 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 dirty="0">
                          <a:effectLst/>
                        </a:rPr>
                        <a:t>BBVA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M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u="none" strike="noStrike">
                          <a:effectLst/>
                        </a:rPr>
                        <a:t>DIVISION 91 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DNU2302165G1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CXP 1000123 GTO OPERACION ENERO 2024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40091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4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u="none" strike="noStrike">
                          <a:effectLst/>
                        </a:rPr>
                        <a:t>JOSE ALBERTO VAZQUEZ YANEZ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0903756713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072290009037567135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 dirty="0">
                          <a:effectLst/>
                        </a:rPr>
                        <a:t> $                     60,000.00 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 dirty="0">
                          <a:effectLst/>
                        </a:rPr>
                        <a:t>BANORTE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F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u="none" strike="noStrike">
                          <a:effectLst/>
                        </a:rPr>
                        <a:t>JOSE ALBERTO VAZQUEZ YANEZ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VAYS780908RIA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 dirty="0">
                          <a:effectLst/>
                        </a:rPr>
                        <a:t>CXP 1000123 GTO OPERACION ENERO 2024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40091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5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u="none" strike="noStrike" dirty="0">
                          <a:effectLst/>
                        </a:rPr>
                        <a:t>CORPORACION ECO INDUSTRIAL Y COMERCIAL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6964587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002290701169645879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 $                     90,000.00 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 dirty="0">
                          <a:effectLst/>
                        </a:rPr>
                        <a:t>CITIBANAMEX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 dirty="0">
                          <a:effectLst/>
                        </a:rPr>
                        <a:t>M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1000" u="none" strike="noStrike" dirty="0">
                          <a:effectLst/>
                        </a:rPr>
                        <a:t>CORPORACION ECO INDUSTRIAL Y COMERCIAL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>
                          <a:effectLst/>
                        </a:rPr>
                        <a:t>CEI110905QE7</a:t>
                      </a:r>
                      <a:endParaRPr lang="es-MX" sz="1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000" u="none" strike="noStrike" dirty="0">
                          <a:effectLst/>
                        </a:rPr>
                        <a:t>CXP 1000123 GTO OPERACION ENERO 2024</a:t>
                      </a:r>
                      <a:endParaRPr lang="es-MX" sz="1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5" name="Rectangle 2">
            <a:extLst>
              <a:ext uri="{FF2B5EF4-FFF2-40B4-BE49-F238E27FC236}">
                <a16:creationId xmlns="" xmlns:a16="http://schemas.microsoft.com/office/drawing/2014/main" id="{F88BC938-4AF5-4725-A093-C9F7C3FEB7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91038" y="1458584"/>
            <a:ext cx="1581150" cy="703263"/>
          </a:xfrm>
          <a:prstGeom prst="rect">
            <a:avLst/>
          </a:prstGeom>
          <a:gradFill rotWithShape="1">
            <a:gsLst>
              <a:gs pos="0">
                <a:srgbClr val="CBCBCB"/>
              </a:gs>
              <a:gs pos="13000">
                <a:srgbClr val="5F5F5F"/>
              </a:gs>
              <a:gs pos="21001">
                <a:srgbClr val="5F5F5F"/>
              </a:gs>
              <a:gs pos="63000">
                <a:srgbClr val="FFFFFF"/>
              </a:gs>
              <a:gs pos="67000">
                <a:srgbClr val="B2B2B2"/>
              </a:gs>
              <a:gs pos="69000">
                <a:srgbClr val="292929"/>
              </a:gs>
              <a:gs pos="82001">
                <a:srgbClr val="777777"/>
              </a:gs>
              <a:gs pos="100000">
                <a:srgbClr val="EAEAEA"/>
              </a:gs>
            </a:gsLst>
            <a:lin ang="5400000" scaled="0"/>
          </a:gradFill>
          <a:ln w="9525">
            <a:miter lim="800000"/>
            <a:headEnd/>
            <a:tailEnd/>
          </a:ln>
          <a:scene3d>
            <a:camera prst="legacyPerspectiveFront">
              <a:rot lat="300000" lon="600000" rev="0"/>
            </a:camera>
            <a:lightRig rig="legacyFlat2" dir="t"/>
          </a:scene3d>
          <a:sp3d extrusionH="430200" prstMaterial="legacyMatte">
            <a:bevelT w="13500" h="13500" prst="angle"/>
            <a:bevelB w="13500" h="13500" prst="angle"/>
            <a:extrusionClr>
              <a:schemeClr val="tx1">
                <a:lumMod val="75000"/>
                <a:lumOff val="25000"/>
              </a:schemeClr>
            </a:extrusionClr>
          </a:sp3d>
        </p:spPr>
        <p:txBody>
          <a:bodyPr wrap="square" lIns="27432" tIns="32004" rIns="27432" bIns="32004" anchor="ctr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rtl="1">
              <a:defRPr sz="1000"/>
            </a:pPr>
            <a:r>
              <a:rPr lang="es-MX" sz="1050" b="1" i="1" strike="noStrike" dirty="0">
                <a:solidFill>
                  <a:sysClr val="windowText" lastClr="000000"/>
                </a:solidFill>
                <a:latin typeface="Comic Sans MS"/>
              </a:rPr>
              <a:t>LAYOUT</a:t>
            </a:r>
            <a:r>
              <a:rPr lang="es-MX" sz="1050" b="1" i="1" strike="noStrike" baseline="0" dirty="0">
                <a:solidFill>
                  <a:sysClr val="windowText" lastClr="000000"/>
                </a:solidFill>
                <a:latin typeface="Comic Sans MS"/>
              </a:rPr>
              <a:t> </a:t>
            </a:r>
            <a:r>
              <a:rPr lang="es-MX" sz="1050" b="1" i="1" strike="noStrike" dirty="0">
                <a:solidFill>
                  <a:sysClr val="windowText" lastClr="000000"/>
                </a:solidFill>
                <a:latin typeface="Comic Sans MS"/>
              </a:rPr>
              <a:t>PROVEEDORES</a:t>
            </a:r>
          </a:p>
        </p:txBody>
      </p:sp>
      <p:pic>
        <p:nvPicPr>
          <p:cNvPr id="6" name="Picture 22" descr="https://www.bancomer.com.mx/comun/img/comun_logo.gif">
            <a:extLst>
              <a:ext uri="{FF2B5EF4-FFF2-40B4-BE49-F238E27FC236}">
                <a16:creationId xmlns="" xmlns:a16="http://schemas.microsoft.com/office/drawing/2014/main" id="{89CB50E2-F929-4DC5-B5A7-6696CCEA7B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492" y="692696"/>
            <a:ext cx="271462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6 Grupo"/>
          <p:cNvGrpSpPr/>
          <p:nvPr/>
        </p:nvGrpSpPr>
        <p:grpSpPr>
          <a:xfrm>
            <a:off x="426650" y="5707680"/>
            <a:ext cx="4191000" cy="633163"/>
            <a:chOff x="9525" y="38100"/>
            <a:chExt cx="4191000" cy="633163"/>
          </a:xfrm>
        </p:grpSpPr>
        <p:sp>
          <p:nvSpPr>
            <p:cNvPr id="8" name="1 Rectángulo redondeado"/>
            <p:cNvSpPr/>
            <p:nvPr/>
          </p:nvSpPr>
          <p:spPr>
            <a:xfrm>
              <a:off x="9525" y="224088"/>
              <a:ext cx="2752725" cy="447175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s-MX" sz="1100" b="1" dirty="0">
                  <a:solidFill>
                    <a:sysClr val="windowText" lastClr="000000"/>
                  </a:solidFill>
                </a:rPr>
                <a:t>NOTA</a:t>
              </a:r>
              <a:r>
                <a:rPr lang="es-MX" sz="1100" dirty="0">
                  <a:solidFill>
                    <a:sysClr val="windowText" lastClr="000000"/>
                  </a:solidFill>
                </a:rPr>
                <a:t>:</a:t>
              </a:r>
              <a:r>
                <a:rPr lang="es-MX" sz="1100" baseline="0" dirty="0">
                  <a:solidFill>
                    <a:sysClr val="windowText" lastClr="000000"/>
                  </a:solidFill>
                </a:rPr>
                <a:t>  El contrarecibo emitido deberá ser por el total a pagar en su Layout.</a:t>
              </a:r>
              <a:endParaRPr lang="es-MX" sz="11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" name="5 Flecha doblada hacia arriba"/>
            <p:cNvSpPr/>
            <p:nvPr/>
          </p:nvSpPr>
          <p:spPr>
            <a:xfrm>
              <a:off x="2762250" y="38100"/>
              <a:ext cx="1438275" cy="457200"/>
            </a:xfrm>
            <a:prstGeom prst="bentUpArrow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s-MX" sz="1100"/>
            </a:p>
          </p:txBody>
        </p:sp>
      </p:grpSp>
      <p:sp>
        <p:nvSpPr>
          <p:cNvPr id="10" name="Proceso 9"/>
          <p:cNvSpPr/>
          <p:nvPr/>
        </p:nvSpPr>
        <p:spPr>
          <a:xfrm>
            <a:off x="6591869" y="5893668"/>
            <a:ext cx="1960639" cy="447175"/>
          </a:xfrm>
          <a:prstGeom prst="flowChartProcess">
            <a:avLst/>
          </a:prstGeom>
          <a:solidFill>
            <a:srgbClr val="62113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/>
              <a:t>Colocar el número de Cuenta por pagar</a:t>
            </a:r>
            <a:endParaRPr lang="es-MX" sz="1400" dirty="0"/>
          </a:p>
        </p:txBody>
      </p:sp>
      <p:sp>
        <p:nvSpPr>
          <p:cNvPr id="11" name="Flecha arriba 2">
            <a:extLst>
              <a:ext uri="{FF2B5EF4-FFF2-40B4-BE49-F238E27FC236}">
                <a16:creationId xmlns="" xmlns:a16="http://schemas.microsoft.com/office/drawing/2014/main" id="{454FC929-EB67-4DC5-B315-DE46F4599CD7}"/>
              </a:ext>
            </a:extLst>
          </p:cNvPr>
          <p:cNvSpPr/>
          <p:nvPr/>
        </p:nvSpPr>
        <p:spPr>
          <a:xfrm>
            <a:off x="8038473" y="5783909"/>
            <a:ext cx="175086" cy="177259"/>
          </a:xfrm>
          <a:prstGeom prst="upArrow">
            <a:avLst/>
          </a:prstGeom>
          <a:solidFill>
            <a:srgbClr val="62113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68708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MX" dirty="0"/>
              <a:t>Consideraciones para el llenado del Formato Layout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algn="just"/>
            <a:r>
              <a:rPr lang="es-ES" sz="3100" dirty="0"/>
              <a:t>Los datos contenidos deberán ir en letras MAYUSCULAS, sin tildes, acentos y puntos.</a:t>
            </a:r>
          </a:p>
          <a:p>
            <a:pPr marL="0" indent="0" algn="just">
              <a:buNone/>
            </a:pPr>
            <a:endParaRPr lang="es-ES" sz="900" dirty="0"/>
          </a:p>
          <a:p>
            <a:pPr algn="just"/>
            <a:r>
              <a:rPr lang="es-ES" sz="3100" dirty="0"/>
              <a:t>El nombre del proveedor deberá ser coincidente con el contenido en la Constancia de Situación Fiscal. </a:t>
            </a:r>
          </a:p>
          <a:p>
            <a:pPr algn="just"/>
            <a:endParaRPr lang="es-ES" sz="3100" dirty="0"/>
          </a:p>
          <a:p>
            <a:pPr algn="just"/>
            <a:r>
              <a:rPr lang="es-MX" sz="3100" dirty="0"/>
              <a:t>Deberán enlistar los pagos a realizar por institución bancaria, iniciando con los de BBVA.</a:t>
            </a:r>
          </a:p>
          <a:p>
            <a:pPr algn="just"/>
            <a:endParaRPr lang="es-MX" sz="3100" dirty="0"/>
          </a:p>
          <a:p>
            <a:pPr algn="just"/>
            <a:r>
              <a:rPr lang="es-ES" sz="3100" dirty="0"/>
              <a:t> Validar la clave interbancaria a 18 dígitos. </a:t>
            </a:r>
            <a:endParaRPr lang="es-MX" sz="3100" dirty="0"/>
          </a:p>
          <a:p>
            <a:pPr algn="just"/>
            <a:endParaRPr lang="es-ES" sz="3100" dirty="0"/>
          </a:p>
          <a:p>
            <a:pPr algn="just"/>
            <a:r>
              <a:rPr lang="es-MX" sz="3100" dirty="0"/>
              <a:t>La cuenta por pagar, deberá coincidir con el total de su Layout.</a:t>
            </a:r>
          </a:p>
          <a:p>
            <a:pPr marL="0" indent="0" algn="just">
              <a:buNone/>
            </a:pPr>
            <a:endParaRPr lang="es-MX" sz="3100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56031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484544"/>
            <a:ext cx="7886700" cy="1325563"/>
          </a:xfrm>
        </p:spPr>
        <p:txBody>
          <a:bodyPr/>
          <a:lstStyle/>
          <a:p>
            <a:pPr algn="ctr"/>
            <a:r>
              <a:rPr lang="es-ES" dirty="0"/>
              <a:t>Fechas para la carga del layout 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28650" y="1810106"/>
            <a:ext cx="7886700" cy="4121461"/>
          </a:xfrm>
        </p:spPr>
        <p:txBody>
          <a:bodyPr>
            <a:normAutofit fontScale="70000" lnSpcReduction="20000"/>
          </a:bodyPr>
          <a:lstStyle/>
          <a:p>
            <a:pPr marL="514350" indent="-514350" algn="just">
              <a:buFont typeface="+mj-lt"/>
              <a:buAutoNum type="alphaUcPeriod"/>
            </a:pPr>
            <a:r>
              <a:rPr lang="es-MX" b="1" dirty="0"/>
              <a:t>ENERO:</a:t>
            </a:r>
          </a:p>
          <a:p>
            <a:pPr marL="514350" indent="-514350" algn="just">
              <a:buFont typeface="+mj-lt"/>
              <a:buAutoNum type="alphaUcPeriod"/>
            </a:pPr>
            <a:endParaRPr lang="es-MX" b="1" dirty="0"/>
          </a:p>
          <a:p>
            <a:pPr algn="just"/>
            <a:r>
              <a:rPr lang="es-MX" dirty="0"/>
              <a:t>Se realizará el pago a los proveedores contenidos en el “layout” por única ocasión, sin previa revisión del área de glosa. </a:t>
            </a:r>
          </a:p>
          <a:p>
            <a:pPr algn="just"/>
            <a:endParaRPr lang="es-MX" dirty="0"/>
          </a:p>
          <a:p>
            <a:pPr algn="just"/>
            <a:r>
              <a:rPr lang="es-ES" dirty="0"/>
              <a:t>Las transferencias realizadas se alojarán en el SAEC y se mantendrán por un plazo de 3 días hábiles para que se incorporen en su comprobación.</a:t>
            </a:r>
            <a:endParaRPr lang="es-MX" dirty="0"/>
          </a:p>
          <a:p>
            <a:pPr marL="0" indent="0" algn="just">
              <a:buNone/>
            </a:pPr>
            <a:endParaRPr lang="es-MX" dirty="0"/>
          </a:p>
          <a:p>
            <a:pPr marL="285750" indent="-285750" algn="just"/>
            <a:r>
              <a:rPr lang="es-MX" dirty="0"/>
              <a:t>La comprobación de Enero que integra las facturas o formatos de gasto, deberán ingresarse a revisión al área  de glosa mas tardar el día 12 de febrero del año en curso, previa carga en el SIFAS.</a:t>
            </a:r>
          </a:p>
          <a:p>
            <a:endParaRPr lang="es-MX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724908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2238" y="1251283"/>
            <a:ext cx="7925803" cy="4728412"/>
          </a:xfrm>
        </p:spPr>
        <p:txBody>
          <a:bodyPr>
            <a:normAutofit fontScale="47500" lnSpcReduction="20000"/>
          </a:bodyPr>
          <a:lstStyle/>
          <a:p>
            <a:pPr marL="0" indent="0" algn="just">
              <a:buNone/>
            </a:pPr>
            <a:r>
              <a:rPr lang="es-ES" sz="4000" b="1" dirty="0"/>
              <a:t>B. FEBRERO</a:t>
            </a:r>
          </a:p>
          <a:p>
            <a:pPr marL="0" indent="0" algn="just">
              <a:buNone/>
            </a:pPr>
            <a:endParaRPr lang="es-MX" sz="4000" b="1" dirty="0"/>
          </a:p>
          <a:p>
            <a:pPr marL="742950" indent="-742950" algn="just">
              <a:buFont typeface="+mj-lt"/>
              <a:buAutoNum type="arabicPeriod"/>
            </a:pPr>
            <a:r>
              <a:rPr lang="es-ES" sz="4000" dirty="0"/>
              <a:t>Deberán realizar la carga del “layout” en el sistema SAEC.</a:t>
            </a:r>
          </a:p>
          <a:p>
            <a:pPr marL="742950" indent="-742950" algn="just">
              <a:buFont typeface="+mj-lt"/>
              <a:buAutoNum type="arabicPeriod"/>
            </a:pPr>
            <a:endParaRPr lang="es-ES" sz="4000" dirty="0"/>
          </a:p>
          <a:p>
            <a:pPr marL="742950" indent="-742950" algn="just">
              <a:buFont typeface="+mj-lt"/>
              <a:buAutoNum type="arabicPeriod"/>
            </a:pPr>
            <a:r>
              <a:rPr lang="es-MX" sz="4000" dirty="0"/>
              <a:t>Ingresaran la comprobación del recurso al área de glosa, por lo que corresponde a las facturas de gasto, la cual será devuelta en un plazo no mayor a 3 días hábiles en caso de tener observaciones. De lo contrario se avisará a la unidad para que le sea devuelta y se proceda al pago.</a:t>
            </a:r>
          </a:p>
          <a:p>
            <a:pPr marL="742950" indent="-742950" algn="just">
              <a:buFont typeface="+mj-lt"/>
              <a:buAutoNum type="arabicPeriod"/>
            </a:pPr>
            <a:endParaRPr lang="es-MX" sz="4000" dirty="0"/>
          </a:p>
          <a:p>
            <a:pPr marL="742950" indent="-742950" algn="just">
              <a:buFont typeface="+mj-lt"/>
              <a:buAutoNum type="arabicPeriod"/>
            </a:pPr>
            <a:r>
              <a:rPr lang="es-ES" sz="4000" dirty="0"/>
              <a:t>Las transferencias realizadas se alojarán en el SAEC y se mantendrán por un plazo de 3 días hábiles para que se incorporen en su comprobación.</a:t>
            </a:r>
          </a:p>
          <a:p>
            <a:pPr marL="742950" indent="-742950" algn="just">
              <a:buFont typeface="+mj-lt"/>
              <a:buAutoNum type="arabicPeriod"/>
            </a:pPr>
            <a:endParaRPr lang="es-ES" sz="4000" dirty="0"/>
          </a:p>
          <a:p>
            <a:pPr marL="742950" indent="-742950" algn="just">
              <a:buFont typeface="+mj-lt"/>
              <a:buAutoNum type="arabicPeriod"/>
            </a:pPr>
            <a:r>
              <a:rPr lang="es-ES" sz="4000" dirty="0"/>
              <a:t>La comprobación completa se deberá ingresar al área de glosa con su registro en SIFAS, en un plazo no mayor a 5 días hábiles a la fecha del pago.</a:t>
            </a:r>
          </a:p>
          <a:p>
            <a:pPr algn="just"/>
            <a:endParaRPr lang="es-ES" sz="4000" dirty="0"/>
          </a:p>
          <a:p>
            <a:pPr algn="just"/>
            <a:endParaRPr lang="es-MX" sz="4000" dirty="0"/>
          </a:p>
          <a:p>
            <a:pPr algn="just"/>
            <a:endParaRPr lang="es-MX" sz="4000" dirty="0"/>
          </a:p>
          <a:p>
            <a:pPr algn="just"/>
            <a:endParaRPr lang="es-MX" sz="4000" dirty="0"/>
          </a:p>
          <a:p>
            <a:pPr marL="0" indent="0" algn="just">
              <a:buNone/>
            </a:pPr>
            <a:endParaRPr lang="es-MX" sz="4000" dirty="0"/>
          </a:p>
          <a:p>
            <a:endParaRPr lang="es-MX" sz="4000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63066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Horarios para pagos 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28651" y="2246318"/>
            <a:ext cx="7886700" cy="3501496"/>
          </a:xfrm>
        </p:spPr>
        <p:txBody>
          <a:bodyPr/>
          <a:lstStyle/>
          <a:p>
            <a:pPr algn="just"/>
            <a:r>
              <a:rPr lang="es-MX" dirty="0"/>
              <a:t>Si el layout se carga antes de las 13:00 horas y ha sido generado el contrarecibo, se pagará el mismo día.</a:t>
            </a:r>
          </a:p>
          <a:p>
            <a:pPr marL="0" indent="0" algn="just">
              <a:buNone/>
            </a:pPr>
            <a:endParaRPr lang="es-MX" dirty="0"/>
          </a:p>
          <a:p>
            <a:pPr marL="0" indent="0" algn="just">
              <a:buNone/>
            </a:pPr>
            <a:r>
              <a:rPr lang="es-MX" dirty="0"/>
              <a:t>Los que  carguen después, serán pagados el siguiente día hábil bancario.  </a:t>
            </a:r>
          </a:p>
          <a:p>
            <a:pPr marL="0" indent="0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540050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ipse 1"/>
          <p:cNvSpPr/>
          <p:nvPr/>
        </p:nvSpPr>
        <p:spPr>
          <a:xfrm>
            <a:off x="747886" y="2793755"/>
            <a:ext cx="2328863" cy="1784687"/>
          </a:xfrm>
          <a:prstGeom prst="ellipse">
            <a:avLst/>
          </a:prstGeom>
          <a:solidFill>
            <a:srgbClr val="6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>
                <a:solidFill>
                  <a:schemeClr val="bg1"/>
                </a:solidFill>
                <a:latin typeface="Montserrat" panose="00000500000000000000" pitchFamily="2" charset="0"/>
              </a:rPr>
              <a:t>Presupuesto mensual autorizado</a:t>
            </a:r>
          </a:p>
          <a:p>
            <a:pPr algn="ctr"/>
            <a:r>
              <a:rPr lang="es-MX" dirty="0">
                <a:solidFill>
                  <a:schemeClr val="bg1"/>
                </a:solidFill>
                <a:latin typeface="Montserrat" panose="00000500000000000000" pitchFamily="2" charset="0"/>
              </a:rPr>
              <a:t>2024</a:t>
            </a:r>
          </a:p>
        </p:txBody>
      </p:sp>
      <p:sp>
        <p:nvSpPr>
          <p:cNvPr id="3" name="Rectángulo redondeado 2"/>
          <p:cNvSpPr/>
          <p:nvPr/>
        </p:nvSpPr>
        <p:spPr>
          <a:xfrm>
            <a:off x="4434066" y="2392457"/>
            <a:ext cx="3743326" cy="62865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6211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Gastos de Operación</a:t>
            </a:r>
          </a:p>
        </p:txBody>
      </p:sp>
      <p:sp>
        <p:nvSpPr>
          <p:cNvPr id="7" name="Rectángulo redondeado 6"/>
          <p:cNvSpPr/>
          <p:nvPr/>
        </p:nvSpPr>
        <p:spPr>
          <a:xfrm>
            <a:off x="4434065" y="3345701"/>
            <a:ext cx="3743326" cy="62865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6211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Viáticos</a:t>
            </a:r>
          </a:p>
        </p:txBody>
      </p:sp>
      <p:sp>
        <p:nvSpPr>
          <p:cNvPr id="8" name="Rectángulo redondeado 7"/>
          <p:cNvSpPr/>
          <p:nvPr/>
        </p:nvSpPr>
        <p:spPr>
          <a:xfrm>
            <a:off x="4434064" y="4321267"/>
            <a:ext cx="3743326" cy="62865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6211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Gasolina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3952699" y="1797232"/>
            <a:ext cx="44434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es-MX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ipos</a:t>
            </a:r>
            <a:r>
              <a:rPr lang="es-MX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solicitud</a:t>
            </a:r>
          </a:p>
        </p:txBody>
      </p:sp>
      <p:sp>
        <p:nvSpPr>
          <p:cNvPr id="9" name="Rectángulo 8"/>
          <p:cNvSpPr/>
          <p:nvPr/>
        </p:nvSpPr>
        <p:spPr>
          <a:xfrm>
            <a:off x="0" y="5444713"/>
            <a:ext cx="8915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b="1" dirty="0">
                <a:solidFill>
                  <a:srgbClr val="6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" panose="00000500000000000000" pitchFamily="2" charset="0"/>
              </a:rPr>
              <a:t>Nota:</a:t>
            </a:r>
            <a:r>
              <a:rPr lang="es-MX" dirty="0">
                <a:latin typeface="Montserrat" panose="00000500000000000000" pitchFamily="2" charset="0"/>
              </a:rPr>
              <a:t> Solo se podrá emitir </a:t>
            </a:r>
            <a:r>
              <a:rPr lang="es-MX" b="1" dirty="0">
                <a:latin typeface="Montserrat" panose="00000500000000000000" pitchFamily="2" charset="0"/>
              </a:rPr>
              <a:t>1 (uno) </a:t>
            </a:r>
            <a:r>
              <a:rPr lang="es-MX" dirty="0">
                <a:latin typeface="Montserrat" panose="00000500000000000000" pitchFamily="2" charset="0"/>
              </a:rPr>
              <a:t>contrarecibo </a:t>
            </a:r>
          </a:p>
          <a:p>
            <a:pPr algn="ctr"/>
            <a:r>
              <a:rPr lang="es-MX" dirty="0">
                <a:latin typeface="Montserrat" panose="00000500000000000000" pitchFamily="2" charset="0"/>
              </a:rPr>
              <a:t>de cada rubro (recurso ordinario).</a:t>
            </a:r>
          </a:p>
        </p:txBody>
      </p:sp>
      <p:sp>
        <p:nvSpPr>
          <p:cNvPr id="10" name="Título 9"/>
          <p:cNvSpPr>
            <a:spLocks noGrp="1"/>
          </p:cNvSpPr>
          <p:nvPr>
            <p:ph type="title"/>
          </p:nvPr>
        </p:nvSpPr>
        <p:spPr>
          <a:xfrm>
            <a:off x="747886" y="684374"/>
            <a:ext cx="7886700" cy="1010536"/>
          </a:xfrm>
        </p:spPr>
        <p:txBody>
          <a:bodyPr/>
          <a:lstStyle/>
          <a:p>
            <a:pPr algn="ctr"/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es-MX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misión de contrarecibos </a:t>
            </a:r>
          </a:p>
        </p:txBody>
      </p:sp>
      <p:cxnSp>
        <p:nvCxnSpPr>
          <p:cNvPr id="12" name="Conector recto 11"/>
          <p:cNvCxnSpPr>
            <a:stCxn id="2" idx="6"/>
            <a:endCxn id="3" idx="1"/>
          </p:cNvCxnSpPr>
          <p:nvPr/>
        </p:nvCxnSpPr>
        <p:spPr>
          <a:xfrm flipV="1">
            <a:off x="3076749" y="2706782"/>
            <a:ext cx="1357317" cy="979317"/>
          </a:xfrm>
          <a:prstGeom prst="line">
            <a:avLst/>
          </a:prstGeom>
          <a:ln w="38100">
            <a:solidFill>
              <a:srgbClr val="6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/>
          <p:cNvCxnSpPr>
            <a:stCxn id="2" idx="6"/>
            <a:endCxn id="7" idx="1"/>
          </p:cNvCxnSpPr>
          <p:nvPr/>
        </p:nvCxnSpPr>
        <p:spPr>
          <a:xfrm flipV="1">
            <a:off x="3076749" y="3660026"/>
            <a:ext cx="1357316" cy="26073"/>
          </a:xfrm>
          <a:prstGeom prst="line">
            <a:avLst/>
          </a:prstGeom>
          <a:ln w="38100">
            <a:solidFill>
              <a:srgbClr val="6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18"/>
          <p:cNvCxnSpPr>
            <a:stCxn id="2" idx="6"/>
            <a:endCxn id="8" idx="1"/>
          </p:cNvCxnSpPr>
          <p:nvPr/>
        </p:nvCxnSpPr>
        <p:spPr>
          <a:xfrm>
            <a:off x="3076749" y="3686099"/>
            <a:ext cx="1357315" cy="949493"/>
          </a:xfrm>
          <a:prstGeom prst="line">
            <a:avLst/>
          </a:prstGeom>
          <a:ln w="38100">
            <a:solidFill>
              <a:srgbClr val="6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3510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7" grpId="0" animBg="1"/>
      <p:bldP spid="8" grpId="0" animBg="1"/>
      <p:bldP spid="5" grpId="0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1" y="681036"/>
            <a:ext cx="7886700" cy="1325563"/>
          </a:xfrm>
        </p:spPr>
        <p:txBody>
          <a:bodyPr/>
          <a:lstStyle/>
          <a:p>
            <a:r>
              <a:rPr lang="es-ES" dirty="0"/>
              <a:t>Generalidades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08335" y="1917477"/>
            <a:ext cx="8262686" cy="400206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s-MX" dirty="0"/>
              <a:t>Si se tienen varias facturas del mismo proveedor y de las misma partida, se podrán consolidar para que se realice un solo pago. </a:t>
            </a:r>
          </a:p>
          <a:p>
            <a:pPr algn="just"/>
            <a:r>
              <a:rPr lang="es-MX" dirty="0"/>
              <a:t>Validar que las cuentas de sus proveedores se encuentren actualizadas.</a:t>
            </a:r>
          </a:p>
          <a:p>
            <a:pPr algn="just"/>
            <a:r>
              <a:rPr lang="es-ES" dirty="0"/>
              <a:t>Realizaran una </a:t>
            </a:r>
            <a:r>
              <a:rPr lang="es-ES" dirty="0" smtClean="0"/>
              <a:t>comprobación </a:t>
            </a:r>
            <a:r>
              <a:rPr lang="es-ES" dirty="0"/>
              <a:t>por trámite (una de gasto de operación, una de viáticos y una de gasolina).</a:t>
            </a:r>
          </a:p>
          <a:p>
            <a:pPr algn="just"/>
            <a:r>
              <a:rPr lang="es-ES" b="1" dirty="0"/>
              <a:t>Los recursos que no sean solicitados serán considerados economías. </a:t>
            </a:r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val="3741083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495301" y="1130300"/>
            <a:ext cx="8356600" cy="13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45" tIns="91145" rIns="91145" bIns="9114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3200" b="1" i="0" u="none" strike="noStrike" cap="none">
                <a:solidFill>
                  <a:srgbClr val="621132"/>
                </a:solidFill>
                <a:latin typeface="Montserrat" panose="00000500000000000000" pitchFamily="50" charset="0"/>
                <a:ea typeface="Arial"/>
                <a:cs typeface="Arial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MX" sz="3600" dirty="0"/>
              <a:t>Dirección de Armonización Contable</a:t>
            </a:r>
          </a:p>
        </p:txBody>
      </p:sp>
      <p:grpSp>
        <p:nvGrpSpPr>
          <p:cNvPr id="7" name="Grupo 6"/>
          <p:cNvGrpSpPr/>
          <p:nvPr/>
        </p:nvGrpSpPr>
        <p:grpSpPr>
          <a:xfrm>
            <a:off x="937871" y="4470400"/>
            <a:ext cx="7190129" cy="2032000"/>
            <a:chOff x="1016001" y="6156960"/>
            <a:chExt cx="13224860" cy="3688871"/>
          </a:xfrm>
        </p:grpSpPr>
        <p:pic>
          <p:nvPicPr>
            <p:cNvPr id="8" name="Imagen 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952" t="557" r="34260" b="-557"/>
            <a:stretch/>
          </p:blipFill>
          <p:spPr>
            <a:xfrm>
              <a:off x="5120640" y="6156960"/>
              <a:ext cx="5273147" cy="3688871"/>
            </a:xfrm>
            <a:prstGeom prst="rect">
              <a:avLst/>
            </a:prstGeom>
          </p:spPr>
        </p:pic>
        <p:pic>
          <p:nvPicPr>
            <p:cNvPr id="9" name="Imagen 8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>
                          <a14:foregroundMark x1="25444" y1="55931" x2="46411" y2="14844"/>
                          <a14:foregroundMark x1="51250" y1="77999" x2="65484" y2="42213"/>
                          <a14:foregroundMark x1="1008" y1="94566" x2="3266" y2="96090"/>
                          <a14:foregroundMark x1="4839" y1="93439" x2="4839" y2="98012"/>
                          <a14:foregroundMark x1="4839" y1="98410" x2="7056" y2="98675"/>
                          <a14:foregroundMark x1="1532" y1="99072" x2="3387" y2="97349"/>
                          <a14:foregroundMark x1="1169" y1="93042" x2="2863" y2="93042"/>
                          <a14:foregroundMark x1="8629" y1="92843" x2="8629" y2="98675"/>
                          <a14:foregroundMark x1="12298" y1="92843" x2="13508" y2="97548"/>
                          <a14:foregroundMark x1="16371" y1="93439" x2="16371" y2="97349"/>
                          <a14:foregroundMark x1="20565" y1="93439" x2="19153" y2="92578"/>
                          <a14:foregroundMark x1="22298" y1="93241" x2="22298" y2="97150"/>
                          <a14:foregroundMark x1="25968" y1="98410" x2="26895" y2="94765"/>
                          <a14:foregroundMark x1="33589" y1="92843" x2="33710" y2="97813"/>
                          <a14:foregroundMark x1="28831" y1="98675" x2="30040" y2="98012"/>
                          <a14:foregroundMark x1="38024" y1="92843" x2="40524" y2="92843"/>
                          <a14:foregroundMark x1="43548" y1="92578" x2="44879" y2="92843"/>
                          <a14:foregroundMark x1="48548" y1="93439" x2="49718" y2="98012"/>
                          <a14:foregroundMark x1="50887" y1="93042" x2="51290" y2="98675"/>
                          <a14:foregroundMark x1="54597" y1="93042" x2="54597" y2="96952"/>
                          <a14:foregroundMark x1="58911" y1="93241" x2="58790" y2="98012"/>
                          <a14:foregroundMark x1="64556" y1="93241" x2="64556" y2="97349"/>
                          <a14:foregroundMark x1="68508" y1="93241" x2="68508" y2="97349"/>
                          <a14:foregroundMark x1="74153" y1="93042" x2="73992" y2="97813"/>
                          <a14:foregroundMark x1="78347" y1="93241" x2="78468" y2="96687"/>
                          <a14:foregroundMark x1="79919" y1="93241" x2="80040" y2="97548"/>
                          <a14:foregroundMark x1="85444" y1="93704" x2="86734" y2="98211"/>
                          <a14:foregroundMark x1="88185" y1="93704" x2="88306" y2="97548"/>
                          <a14:foregroundMark x1="94355" y1="96488" x2="94476" y2="97349"/>
                          <a14:foregroundMark x1="95927" y1="94765" x2="96048" y2="96090"/>
                          <a14:backgroundMark x1="9274" y1="94301" x2="10484" y2="94301"/>
                          <a14:backgroundMark x1="24919" y1="94566" x2="24919" y2="96488"/>
                          <a14:backgroundMark x1="34637" y1="94102" x2="35161" y2="96289"/>
                          <a14:backgroundMark x1="48427" y1="95626" x2="48266" y2="94765"/>
                          <a14:backgroundMark x1="59677" y1="95162" x2="60363" y2="96289"/>
                          <a14:backgroundMark x1="65726" y1="94566" x2="65847" y2="96952"/>
                          <a14:backgroundMark x1="80968" y1="94566" x2="81371" y2="96687"/>
                          <a14:backgroundMark x1="97258" y1="94566" x2="97258" y2="96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6001" y="7135285"/>
              <a:ext cx="2408767" cy="1465657"/>
            </a:xfrm>
            <a:prstGeom prst="rect">
              <a:avLst/>
            </a:prstGeom>
          </p:spPr>
        </p:pic>
        <p:pic>
          <p:nvPicPr>
            <p:cNvPr id="10" name="Imagen 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85311" y="7013081"/>
              <a:ext cx="1655550" cy="19766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922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C84BE604-AD73-0455-093B-DC673822EE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912" y="1324904"/>
            <a:ext cx="8562390" cy="4402796"/>
          </a:xfrm>
          <a:prstGeom prst="rect">
            <a:avLst/>
          </a:prstGeom>
        </p:spPr>
      </p:pic>
      <p:sp>
        <p:nvSpPr>
          <p:cNvPr id="3" name="Título 1"/>
          <p:cNvSpPr txBox="1">
            <a:spLocks/>
          </p:cNvSpPr>
          <p:nvPr/>
        </p:nvSpPr>
        <p:spPr>
          <a:xfrm>
            <a:off x="492807" y="0"/>
            <a:ext cx="8356600" cy="1159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45" tIns="91145" rIns="91145" bIns="9114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3200" b="1" i="0" u="none" strike="noStrike" cap="none">
                <a:solidFill>
                  <a:srgbClr val="621132"/>
                </a:solidFill>
                <a:latin typeface="Montserrat" panose="00000500000000000000" pitchFamily="50" charset="0"/>
                <a:ea typeface="Arial"/>
                <a:cs typeface="Arial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s-MX" sz="2000" dirty="0" smtClean="0"/>
              <a:t>PROCESO:</a:t>
            </a:r>
          </a:p>
          <a:p>
            <a:pPr algn="l"/>
            <a:r>
              <a:rPr lang="es-MX" sz="2000" b="0" dirty="0" smtClean="0"/>
              <a:t>SOLICITUD DE ADECUACIONES PRESUPUESTARIAS CENTRO DE COSTO</a:t>
            </a:r>
            <a:endParaRPr lang="es-MX" sz="2000" b="0" dirty="0"/>
          </a:p>
        </p:txBody>
      </p:sp>
    </p:spTree>
    <p:extLst>
      <p:ext uri="{BB962C8B-B14F-4D97-AF65-F5344CB8AC3E}">
        <p14:creationId xmlns:p14="http://schemas.microsoft.com/office/powerpoint/2010/main" val="2426023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9D69A7D0-00B4-4A7B-9DCD-E7FD8F50C350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6383991" y="2934654"/>
            <a:ext cx="2760009" cy="1160463"/>
          </a:xfrm>
        </p:spPr>
        <p:txBody>
          <a:bodyPr>
            <a:normAutofit fontScale="62500" lnSpcReduction="20000"/>
          </a:bodyPr>
          <a:lstStyle/>
          <a:p>
            <a:pPr marL="257175" indent="-257175" algn="just">
              <a:buFont typeface="Arial" panose="020B0604020202020204" pitchFamily="34" charset="0"/>
              <a:buChar char="•"/>
            </a:pPr>
            <a:r>
              <a:rPr lang="es-MX" dirty="0">
                <a:solidFill>
                  <a:schemeClr val="accent2"/>
                </a:solidFill>
                <a:latin typeface="Montserrat" panose="00000500000000000000" pitchFamily="50" charset="0"/>
              </a:rPr>
              <a:t>Solo se permite hacer una radicación mensual por cada uno de los conceptos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EF5826AD-157F-4394-B4C6-D58B3C3F60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3031"/>
          <a:stretch/>
        </p:blipFill>
        <p:spPr>
          <a:xfrm>
            <a:off x="216204" y="1159669"/>
            <a:ext cx="6167787" cy="4710434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315007" y="0"/>
            <a:ext cx="8356600" cy="1159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45" tIns="91145" rIns="91145" bIns="9114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3200" b="1" i="0" u="none" strike="noStrike" cap="none">
                <a:solidFill>
                  <a:srgbClr val="621132"/>
                </a:solidFill>
                <a:latin typeface="Montserrat" panose="00000500000000000000" pitchFamily="50" charset="0"/>
                <a:ea typeface="Arial"/>
                <a:cs typeface="Arial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s-MX" sz="2000" dirty="0" smtClean="0"/>
              <a:t>PROCESO:</a:t>
            </a:r>
          </a:p>
          <a:p>
            <a:pPr algn="l"/>
            <a:r>
              <a:rPr lang="es-MX" sz="2000" b="0" dirty="0" smtClean="0"/>
              <a:t>GENERACIÓN DE LA SOLICITUD DE RADICACIÓN</a:t>
            </a:r>
            <a:endParaRPr lang="es-MX" sz="2000" b="0" dirty="0"/>
          </a:p>
        </p:txBody>
      </p:sp>
    </p:spTree>
    <p:extLst>
      <p:ext uri="{BB962C8B-B14F-4D97-AF65-F5344CB8AC3E}">
        <p14:creationId xmlns:p14="http://schemas.microsoft.com/office/powerpoint/2010/main" val="1390356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78BBC8AE-6323-42FC-BB06-A973E66295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162" y="1925205"/>
            <a:ext cx="8868238" cy="2521861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315007" y="0"/>
            <a:ext cx="8356600" cy="1159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45" tIns="91145" rIns="91145" bIns="9114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3200" b="1" i="0" u="none" strike="noStrike" cap="none">
                <a:solidFill>
                  <a:srgbClr val="621132"/>
                </a:solidFill>
                <a:latin typeface="Montserrat" panose="00000500000000000000" pitchFamily="50" charset="0"/>
                <a:ea typeface="Arial"/>
                <a:cs typeface="Arial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s-MX" sz="2000" dirty="0" smtClean="0"/>
              <a:t>PROCESO:</a:t>
            </a:r>
          </a:p>
          <a:p>
            <a:pPr algn="l"/>
            <a:r>
              <a:rPr lang="es-MX" sz="2000" b="0" dirty="0" smtClean="0"/>
              <a:t>GENERACIÓN DE LA SOLICITUD DE RADICACIÓN</a:t>
            </a:r>
            <a:endParaRPr lang="es-MX" sz="2000" b="0" dirty="0"/>
          </a:p>
        </p:txBody>
      </p:sp>
    </p:spTree>
    <p:extLst>
      <p:ext uri="{BB962C8B-B14F-4D97-AF65-F5344CB8AC3E}">
        <p14:creationId xmlns:p14="http://schemas.microsoft.com/office/powerpoint/2010/main" val="3942184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B70FD60A-BFC5-4F89-AC60-3AF2BBBD64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56" y="1260872"/>
            <a:ext cx="8243888" cy="4336256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315007" y="0"/>
            <a:ext cx="8356600" cy="1159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45" tIns="91145" rIns="91145" bIns="9114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3200" b="1" i="0" u="none" strike="noStrike" cap="none">
                <a:solidFill>
                  <a:srgbClr val="621132"/>
                </a:solidFill>
                <a:latin typeface="Montserrat" panose="00000500000000000000" pitchFamily="50" charset="0"/>
                <a:ea typeface="Arial"/>
                <a:cs typeface="Arial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s-MX" sz="2000" dirty="0" smtClean="0"/>
              <a:t>PROCESO:</a:t>
            </a:r>
          </a:p>
          <a:p>
            <a:pPr algn="l"/>
            <a:r>
              <a:rPr lang="es-MX" sz="2000" b="0" dirty="0" smtClean="0"/>
              <a:t>GENERACIÓN DE LA SOLICITUD DE RADICACIÓN</a:t>
            </a:r>
            <a:endParaRPr lang="es-MX" sz="2000" b="0" dirty="0"/>
          </a:p>
        </p:txBody>
      </p:sp>
    </p:spTree>
    <p:extLst>
      <p:ext uri="{BB962C8B-B14F-4D97-AF65-F5344CB8AC3E}">
        <p14:creationId xmlns:p14="http://schemas.microsoft.com/office/powerpoint/2010/main" val="2912262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31870531-752D-4A8E-89E1-ED282E7895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535" y="2264569"/>
            <a:ext cx="7450931" cy="2328863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315007" y="0"/>
            <a:ext cx="8356600" cy="1159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45" tIns="91145" rIns="91145" bIns="9114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3200" b="1" i="0" u="none" strike="noStrike" cap="none">
                <a:solidFill>
                  <a:srgbClr val="621132"/>
                </a:solidFill>
                <a:latin typeface="Montserrat" panose="00000500000000000000" pitchFamily="50" charset="0"/>
                <a:ea typeface="Arial"/>
                <a:cs typeface="Arial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s-MX" sz="2000" dirty="0" smtClean="0"/>
              <a:t>PROCESO:</a:t>
            </a:r>
          </a:p>
          <a:p>
            <a:pPr algn="l"/>
            <a:r>
              <a:rPr lang="es-MX" sz="2000" b="0" dirty="0" smtClean="0"/>
              <a:t>GENERACIÓN DE LA SOLICITUD DE RADICACIÓN</a:t>
            </a:r>
            <a:endParaRPr lang="es-MX" sz="2000" b="0" dirty="0"/>
          </a:p>
        </p:txBody>
      </p:sp>
    </p:spTree>
    <p:extLst>
      <p:ext uri="{BB962C8B-B14F-4D97-AF65-F5344CB8AC3E}">
        <p14:creationId xmlns:p14="http://schemas.microsoft.com/office/powerpoint/2010/main" val="930242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B2B2021C-BA9C-484E-B385-11B851A4FE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62" y="2470897"/>
            <a:ext cx="8495661" cy="1462368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315007" y="0"/>
            <a:ext cx="8356600" cy="1159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45" tIns="91145" rIns="91145" bIns="9114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3200" b="1" i="0" u="none" strike="noStrike" cap="none">
                <a:solidFill>
                  <a:srgbClr val="621132"/>
                </a:solidFill>
                <a:latin typeface="Montserrat" panose="00000500000000000000" pitchFamily="50" charset="0"/>
                <a:ea typeface="Arial"/>
                <a:cs typeface="Arial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s-MX" sz="2000" dirty="0" smtClean="0"/>
              <a:t>PROCESO:</a:t>
            </a:r>
          </a:p>
          <a:p>
            <a:pPr algn="l"/>
            <a:r>
              <a:rPr lang="es-MX" sz="2000" b="0" dirty="0" smtClean="0"/>
              <a:t>GENERACIÓN DE LA SOLICITUD DE RADICACIÓN</a:t>
            </a:r>
            <a:endParaRPr lang="es-MX" sz="2000" b="0" dirty="0"/>
          </a:p>
        </p:txBody>
      </p:sp>
    </p:spTree>
    <p:extLst>
      <p:ext uri="{BB962C8B-B14F-4D97-AF65-F5344CB8AC3E}">
        <p14:creationId xmlns:p14="http://schemas.microsoft.com/office/powerpoint/2010/main" val="3761608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9D4F109F-EA24-46F1-9491-51F8FE179C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928" y="1596628"/>
            <a:ext cx="8008144" cy="3664744"/>
          </a:xfrm>
          <a:prstGeom prst="rect">
            <a:avLst/>
          </a:prstGeom>
        </p:spPr>
      </p:pic>
      <p:sp>
        <p:nvSpPr>
          <p:cNvPr id="3" name="Título 1"/>
          <p:cNvSpPr txBox="1">
            <a:spLocks/>
          </p:cNvSpPr>
          <p:nvPr/>
        </p:nvSpPr>
        <p:spPr>
          <a:xfrm>
            <a:off x="315007" y="0"/>
            <a:ext cx="8356600" cy="1159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45" tIns="91145" rIns="91145" bIns="9114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3200" b="1" i="0" u="none" strike="noStrike" cap="none">
                <a:solidFill>
                  <a:srgbClr val="621132"/>
                </a:solidFill>
                <a:latin typeface="Montserrat" panose="00000500000000000000" pitchFamily="50" charset="0"/>
                <a:ea typeface="Arial"/>
                <a:cs typeface="Arial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s-MX" sz="2000" dirty="0" smtClean="0"/>
              <a:t>PROCESO:</a:t>
            </a:r>
          </a:p>
          <a:p>
            <a:pPr algn="l"/>
            <a:r>
              <a:rPr lang="es-MX" sz="2000" b="0" dirty="0" smtClean="0"/>
              <a:t>GENERACIÓN DE LA SOLICITUD DE RADICACIÓN</a:t>
            </a:r>
            <a:endParaRPr lang="es-MX" sz="2000" b="0" dirty="0"/>
          </a:p>
        </p:txBody>
      </p:sp>
    </p:spTree>
    <p:extLst>
      <p:ext uri="{BB962C8B-B14F-4D97-AF65-F5344CB8AC3E}">
        <p14:creationId xmlns:p14="http://schemas.microsoft.com/office/powerpoint/2010/main" val="2580197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84051925-DBF1-4A68-8024-5119262EFA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82303"/>
            <a:ext cx="8229600" cy="4293394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315007" y="0"/>
            <a:ext cx="8356600" cy="1159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45" tIns="91145" rIns="91145" bIns="9114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3200" b="1" i="0" u="none" strike="noStrike" cap="none">
                <a:solidFill>
                  <a:srgbClr val="621132"/>
                </a:solidFill>
                <a:latin typeface="Montserrat" panose="00000500000000000000" pitchFamily="50" charset="0"/>
                <a:ea typeface="Arial"/>
                <a:cs typeface="Arial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s-MX" sz="2000" dirty="0" smtClean="0"/>
              <a:t>PROCESO:</a:t>
            </a:r>
          </a:p>
          <a:p>
            <a:pPr algn="l"/>
            <a:r>
              <a:rPr lang="es-MX" sz="2000" b="0" dirty="0" smtClean="0"/>
              <a:t>GENERACIÓN DE LA SOLICITUD DE RADICACIÓN</a:t>
            </a:r>
            <a:endParaRPr lang="es-MX" sz="2000" b="0" dirty="0"/>
          </a:p>
        </p:txBody>
      </p:sp>
    </p:spTree>
    <p:extLst>
      <p:ext uri="{BB962C8B-B14F-4D97-AF65-F5344CB8AC3E}">
        <p14:creationId xmlns:p14="http://schemas.microsoft.com/office/powerpoint/2010/main" val="2182411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9781E61F-F362-4680-9D1F-7AC023F60F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9" y="2596753"/>
            <a:ext cx="9072563" cy="1664494"/>
          </a:xfrm>
          <a:prstGeom prst="rect">
            <a:avLst/>
          </a:prstGeom>
        </p:spPr>
      </p:pic>
      <p:sp>
        <p:nvSpPr>
          <p:cNvPr id="3" name="Título 1"/>
          <p:cNvSpPr txBox="1">
            <a:spLocks/>
          </p:cNvSpPr>
          <p:nvPr/>
        </p:nvSpPr>
        <p:spPr>
          <a:xfrm>
            <a:off x="315007" y="0"/>
            <a:ext cx="8356600" cy="1159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45" tIns="91145" rIns="91145" bIns="9114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3200" b="1" i="0" u="none" strike="noStrike" cap="none">
                <a:solidFill>
                  <a:srgbClr val="621132"/>
                </a:solidFill>
                <a:latin typeface="Montserrat" panose="00000500000000000000" pitchFamily="50" charset="0"/>
                <a:ea typeface="Arial"/>
                <a:cs typeface="Arial"/>
                <a:sym typeface="Arial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00"/>
              <a:buFont typeface="Arial"/>
              <a:buNone/>
              <a:defRPr sz="4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s-MX" sz="2000" dirty="0" smtClean="0"/>
              <a:t>PROCESO:</a:t>
            </a:r>
          </a:p>
          <a:p>
            <a:pPr algn="l"/>
            <a:r>
              <a:rPr lang="es-MX" sz="2000" b="0" dirty="0" smtClean="0"/>
              <a:t>GENERACIÓN DE LA SOLICITUD DE RADICACIÓN</a:t>
            </a:r>
            <a:endParaRPr lang="es-MX" sz="2000" b="0" dirty="0"/>
          </a:p>
        </p:txBody>
      </p:sp>
    </p:spTree>
    <p:extLst>
      <p:ext uri="{BB962C8B-B14F-4D97-AF65-F5344CB8AC3E}">
        <p14:creationId xmlns:p14="http://schemas.microsoft.com/office/powerpoint/2010/main" val="110030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96303" y="1845289"/>
            <a:ext cx="7886700" cy="35014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6000" dirty="0"/>
              <a:t>Dudas</a:t>
            </a:r>
          </a:p>
          <a:p>
            <a:pPr marL="0" indent="0" algn="ctr">
              <a:buNone/>
            </a:pPr>
            <a:r>
              <a:rPr lang="es-ES" sz="6000" dirty="0"/>
              <a:t> o </a:t>
            </a:r>
          </a:p>
          <a:p>
            <a:pPr marL="0" indent="0" algn="ctr">
              <a:buNone/>
            </a:pPr>
            <a:r>
              <a:rPr lang="es-ES" sz="6000" dirty="0"/>
              <a:t>comentarios</a:t>
            </a:r>
            <a:endParaRPr lang="es-MX" sz="6000" dirty="0"/>
          </a:p>
        </p:txBody>
      </p:sp>
    </p:spTree>
    <p:extLst>
      <p:ext uri="{BB962C8B-B14F-4D97-AF65-F5344CB8AC3E}">
        <p14:creationId xmlns:p14="http://schemas.microsoft.com/office/powerpoint/2010/main" val="4289142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96303" y="1845289"/>
            <a:ext cx="7886700" cy="35014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s-ES" sz="6000" dirty="0"/>
          </a:p>
          <a:p>
            <a:pPr marL="0" indent="0" algn="ctr">
              <a:buNone/>
            </a:pPr>
            <a:r>
              <a:rPr lang="es-ES" sz="6000" dirty="0"/>
              <a:t>Gracias por su </a:t>
            </a:r>
            <a:r>
              <a:rPr lang="es-ES" sz="6000" dirty="0" err="1"/>
              <a:t>atenciòn</a:t>
            </a:r>
            <a:endParaRPr lang="es-MX" sz="6000" dirty="0"/>
          </a:p>
        </p:txBody>
      </p:sp>
    </p:spTree>
    <p:extLst>
      <p:ext uri="{BB962C8B-B14F-4D97-AF65-F5344CB8AC3E}">
        <p14:creationId xmlns:p14="http://schemas.microsoft.com/office/powerpoint/2010/main" val="193065472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9799</TotalTime>
  <Words>828</Words>
  <Application>Microsoft Office PowerPoint</Application>
  <PresentationFormat>Presentación en pantalla (4:3)</PresentationFormat>
  <Paragraphs>162</Paragraphs>
  <Slides>25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31" baseType="lpstr">
      <vt:lpstr>Arial</vt:lpstr>
      <vt:lpstr>Calibri</vt:lpstr>
      <vt:lpstr>Calibri Light</vt:lpstr>
      <vt:lpstr>Comic Sans MS</vt:lpstr>
      <vt:lpstr>Montserrat</vt:lpstr>
      <vt:lpstr>Tema de Office</vt:lpstr>
      <vt:lpstr>DIRECCIÓN DE FINANZAS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Consideraciones para el llenado del Formato Layout</vt:lpstr>
      <vt:lpstr>Fechas para la carga del layout </vt:lpstr>
      <vt:lpstr>Presentación de PowerPoint</vt:lpstr>
      <vt:lpstr>Horarios para pagos </vt:lpstr>
      <vt:lpstr>Emisión de contrarecibos </vt:lpstr>
      <vt:lpstr>Generalidades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Windows</dc:creator>
  <cp:lastModifiedBy>Cuenta Microsoft</cp:lastModifiedBy>
  <cp:revision>454</cp:revision>
  <cp:lastPrinted>2024-01-24T21:10:37Z</cp:lastPrinted>
  <dcterms:created xsi:type="dcterms:W3CDTF">2022-09-13T17:24:07Z</dcterms:created>
  <dcterms:modified xsi:type="dcterms:W3CDTF">2024-01-29T19:27:50Z</dcterms:modified>
</cp:coreProperties>
</file>